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2"/>
  </p:notesMasterIdLst>
  <p:sldIdLst>
    <p:sldId id="1322" r:id="rId5"/>
    <p:sldId id="1418" r:id="rId6"/>
    <p:sldId id="1323" r:id="rId7"/>
    <p:sldId id="1419" r:id="rId8"/>
    <p:sldId id="1373" r:id="rId9"/>
    <p:sldId id="1326" r:id="rId10"/>
    <p:sldId id="286" r:id="rId11"/>
  </p:sldIdLst>
  <p:sldSz cx="12192000" cy="6858000"/>
  <p:notesSz cx="6858000" cy="9144000"/>
  <p:custDataLst>
    <p:tags r:id="rId1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419"/>
            <p14:sldId id="1373"/>
            <p14:sldId id="1326"/>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CEAEB"/>
    <a:srgbClr val="DE5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notesMaster" Target="notesMasters/notesMaster1.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oleObject" Target="../embeddings/oleObject4.bin"/><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ags" Target="../tags/tag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theme" Target="../theme/theme2.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3"/>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0"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9" r:id="rId17"/>
    <p:sldLayoutId id="2147483680" r:id="rId18"/>
    <p:sldLayoutId id="2147483681" r:id="rId19"/>
    <p:sldLayoutId id="2147483686"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39.png"/><Relationship Id="rId4" Type="http://schemas.openxmlformats.org/officeDocument/2006/relationships/image" Target="../media/image3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1"/>
          <p:cNvSpPr txBox="1">
            <a:spLocks noGrp="1"/>
          </p:cNvSpPr>
          <p:nvPr>
            <p:ph type="ctrTitle"/>
          </p:nvPr>
        </p:nvSpPr>
        <p:spPr>
          <a:xfrm>
            <a:off x="489771" y="2375691"/>
            <a:ext cx="8003989" cy="1107996"/>
          </a:xfrm>
        </p:spPr>
        <p:txBody>
          <a:bodyPr/>
          <a:lstStyle/>
          <a:p>
            <a:pPr algn="l"/>
            <a:r>
              <a:rPr lang="en-US" sz="3600" b="1" i="0" dirty="0">
                <a:effectLst/>
                <a:highlight>
                  <a:srgbClr val="FFFFFF"/>
                </a:highlight>
                <a:latin typeface="+mn-lt"/>
              </a:rPr>
              <a:t>PyGWalker -  a visual guide to navigate Styles with Python</a:t>
            </a:r>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92443"/>
          </a:xfrm>
        </p:spPr>
        <p:txBody>
          <a:bodyPr/>
          <a:lstStyle/>
          <a:p>
            <a:pPr lvl="0"/>
            <a:r>
              <a:rPr lang="en-IN" dirty="0"/>
              <a:t>Content</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79288" y="1695478"/>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Introduction</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579288" y="2838662"/>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Installation</a:t>
            </a:r>
          </a:p>
        </p:txBody>
      </p:sp>
      <p:sp>
        <p:nvSpPr>
          <p:cNvPr id="8" name="Google Shape;9497;p5">
            <a:extLst>
              <a:ext uri="{FF2B5EF4-FFF2-40B4-BE49-F238E27FC236}">
                <a16:creationId xmlns:a16="http://schemas.microsoft.com/office/drawing/2014/main" id="{E7858EF5-D6D2-3103-A1F9-0B783D30AE54}"/>
              </a:ext>
            </a:extLst>
          </p:cNvPr>
          <p:cNvSpPr txBox="1">
            <a:spLocks/>
          </p:cNvSpPr>
          <p:nvPr/>
        </p:nvSpPr>
        <p:spPr>
          <a:xfrm>
            <a:off x="1579288" y="3981846"/>
            <a:ext cx="57641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t>How Pygwalker work?</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79288" y="5218215"/>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1" y="1683320"/>
            <a:ext cx="8272462"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Introduction</a:t>
            </a:r>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1588729" y="4210110"/>
            <a:ext cx="9014541" cy="830997"/>
          </a:xfrm>
        </p:spPr>
        <p:txBody>
          <a:bodyPr/>
          <a:lstStyle/>
          <a:p>
            <a:r>
              <a:rPr lang="en-US" sz="1800" b="0" i="0" dirty="0">
                <a:effectLst/>
                <a:highlight>
                  <a:srgbClr val="FFFFFF"/>
                </a:highlight>
                <a:latin typeface="+mn-lt"/>
              </a:rPr>
              <a:t>A more efficient method to improve our data analysis and visualization in Jupyter Notebook using PyGWalker. This library converts our pandas and polars DataFrames into a user-friendly Tableau-style interface, making visual exploration easier.</a:t>
            </a:r>
            <a:endParaRPr lang="en-US" sz="1800" dirty="0">
              <a:solidFill>
                <a:srgbClr val="030303"/>
              </a:solidFill>
              <a:latin typeface="+mn-lt"/>
              <a:cs typeface="Arial" panose="020B0604020202020204" pitchFamily="34" charset="0"/>
            </a:endParaRP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2" name="TextBox 1">
            <a:extLst>
              <a:ext uri="{FF2B5EF4-FFF2-40B4-BE49-F238E27FC236}">
                <a16:creationId xmlns:a16="http://schemas.microsoft.com/office/drawing/2014/main" id="{E0D4570F-985A-8A64-536B-6FA78C401A16}"/>
              </a:ext>
            </a:extLst>
          </p:cNvPr>
          <p:cNvSpPr txBox="1"/>
          <p:nvPr/>
        </p:nvSpPr>
        <p:spPr>
          <a:xfrm>
            <a:off x="481781" y="580103"/>
            <a:ext cx="5742038" cy="584775"/>
          </a:xfrm>
          <a:prstGeom prst="rect">
            <a:avLst/>
          </a:prstGeom>
          <a:noFill/>
        </p:spPr>
        <p:txBody>
          <a:bodyPr wrap="square" rtlCol="0">
            <a:spAutoFit/>
          </a:bodyPr>
          <a:lstStyle/>
          <a:p>
            <a:r>
              <a:rPr lang="en-US" sz="3200" b="1" dirty="0">
                <a:solidFill>
                  <a:srgbClr val="C00000"/>
                </a:solidFill>
                <a:latin typeface="+mn-lt"/>
              </a:rPr>
              <a:t>Installation</a:t>
            </a:r>
          </a:p>
        </p:txBody>
      </p:sp>
      <p:sp>
        <p:nvSpPr>
          <p:cNvPr id="4" name="TextBox 3">
            <a:extLst>
              <a:ext uri="{FF2B5EF4-FFF2-40B4-BE49-F238E27FC236}">
                <a16:creationId xmlns:a16="http://schemas.microsoft.com/office/drawing/2014/main" id="{31234C73-722C-C27D-C2EA-6A5A466F473D}"/>
              </a:ext>
            </a:extLst>
          </p:cNvPr>
          <p:cNvSpPr txBox="1"/>
          <p:nvPr/>
        </p:nvSpPr>
        <p:spPr>
          <a:xfrm>
            <a:off x="737419" y="2369574"/>
            <a:ext cx="10373033" cy="2862322"/>
          </a:xfrm>
          <a:prstGeom prst="rect">
            <a:avLst/>
          </a:prstGeom>
          <a:noFill/>
        </p:spPr>
        <p:txBody>
          <a:bodyPr wrap="square" rtlCol="0">
            <a:spAutoFit/>
          </a:bodyPr>
          <a:lstStyle/>
          <a:p>
            <a:pPr algn="l">
              <a:buFont typeface="Arial" panose="020B0604020202020204" pitchFamily="34" charset="0"/>
              <a:buChar char="•"/>
            </a:pPr>
            <a:r>
              <a:rPr lang="en-US" sz="1800" b="0" i="0" dirty="0">
                <a:effectLst/>
                <a:highlight>
                  <a:srgbClr val="FFFFFF"/>
                </a:highlight>
                <a:latin typeface="+mn-lt"/>
              </a:rPr>
              <a:t>Before you use pygwalker, please make sure that we have installed the necessary packages via the command line using pip or conda.</a:t>
            </a:r>
          </a:p>
          <a:p>
            <a:pPr algn="l">
              <a:buFont typeface="Arial" panose="020B0604020202020204" pitchFamily="34" charset="0"/>
              <a:buChar char="•"/>
            </a:pPr>
            <a:r>
              <a:rPr lang="en-US" sz="1800" b="0" i="0" dirty="0">
                <a:effectLst/>
                <a:highlight>
                  <a:srgbClr val="FFFFFF"/>
                </a:highlight>
                <a:latin typeface="+mn-lt"/>
              </a:rPr>
              <a:t>install the required packages through the command line using pip or conda before using pygwalker.</a:t>
            </a:r>
          </a:p>
          <a:p>
            <a:pPr algn="l">
              <a:buFont typeface="Arial" panose="020B0604020202020204" pitchFamily="34" charset="0"/>
              <a:buChar char="•"/>
            </a:pPr>
            <a:endParaRPr lang="en-US" sz="1800" dirty="0">
              <a:highlight>
                <a:srgbClr val="FFFFFF"/>
              </a:highlight>
              <a:latin typeface="+mn-lt"/>
            </a:endParaRPr>
          </a:p>
          <a:p>
            <a:pPr algn="l">
              <a:buFont typeface="Arial" panose="020B0604020202020204" pitchFamily="34" charset="0"/>
              <a:buChar char="•"/>
            </a:pPr>
            <a:endParaRPr lang="en-US" sz="1800" b="0" i="0" dirty="0">
              <a:effectLst/>
              <a:highlight>
                <a:srgbClr val="FFFFFF"/>
              </a:highlight>
              <a:latin typeface="+mn-lt"/>
            </a:endParaRPr>
          </a:p>
          <a:p>
            <a:pPr algn="l">
              <a:buFont typeface="Arial" panose="020B0604020202020204" pitchFamily="34" charset="0"/>
              <a:buChar char="•"/>
            </a:pPr>
            <a:endParaRPr lang="en-US" sz="1800" dirty="0">
              <a:highlight>
                <a:srgbClr val="FFFFFF"/>
              </a:highlight>
              <a:latin typeface="+mn-lt"/>
            </a:endParaRPr>
          </a:p>
          <a:p>
            <a:pPr algn="l"/>
            <a:endParaRPr lang="en-US" sz="1800" b="0" i="0" dirty="0">
              <a:effectLst/>
              <a:highlight>
                <a:srgbClr val="FFFFFF"/>
              </a:highlight>
              <a:latin typeface="+mn-lt"/>
            </a:endParaRPr>
          </a:p>
          <a:p>
            <a:pPr algn="l"/>
            <a:r>
              <a:rPr lang="en-US" sz="1800" b="0" i="0" dirty="0">
                <a:effectLst/>
                <a:highlight>
                  <a:srgbClr val="FFFFFF"/>
                </a:highlight>
                <a:latin typeface="+mn-lt"/>
              </a:rPr>
              <a:t>-</a:t>
            </a:r>
            <a:r>
              <a:rPr lang="en-US" sz="1800" b="1" i="0" dirty="0">
                <a:effectLst/>
                <a:highlight>
                  <a:srgbClr val="FFFFFF"/>
                </a:highlight>
                <a:latin typeface="+mn-lt"/>
              </a:rPr>
              <a:t>!pip install -q --pre pygwalker</a:t>
            </a:r>
            <a:endParaRPr lang="en-US" sz="1800" b="0" i="0" dirty="0">
              <a:effectLst/>
              <a:highlight>
                <a:srgbClr val="FFFFFF"/>
              </a:highlight>
              <a:latin typeface="+mn-lt"/>
            </a:endParaRPr>
          </a:p>
          <a:p>
            <a:endParaRPr lang="en-US" sz="1800" dirty="0">
              <a:latin typeface="+mn-lt"/>
            </a:endParaRPr>
          </a:p>
        </p:txBody>
      </p:sp>
    </p:spTree>
    <p:extLst>
      <p:ext uri="{BB962C8B-B14F-4D97-AF65-F5344CB8AC3E}">
        <p14:creationId xmlns:p14="http://schemas.microsoft.com/office/powerpoint/2010/main" val="266210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b="0" i="0" u="none" strike="noStrike" kern="0" cap="none" spc="0" normalizeH="0" baseline="0" noProof="0" smtClean="0">
                <a:ln>
                  <a:noFill/>
                </a:ln>
                <a:solidFill>
                  <a:srgbClr val="44546A"/>
                </a:solidFill>
                <a:effectLst/>
                <a:uLnTx/>
                <a:uFillTx/>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b="0" i="0" u="none" strike="noStrike" kern="0" cap="none" spc="0" normalizeH="0" baseline="0" noProof="0">
              <a:ln>
                <a:noFill/>
              </a:ln>
              <a:solidFill>
                <a:srgbClr val="44546A"/>
              </a:solidFill>
              <a:effectLst/>
              <a:uLnTx/>
              <a:uFillTx/>
              <a:sym typeface="Trebuchet MS"/>
            </a:endParaRPr>
          </a:p>
        </p:txBody>
      </p:sp>
      <p:sp>
        <p:nvSpPr>
          <p:cNvPr id="2" name="TextBox 1">
            <a:extLst>
              <a:ext uri="{FF2B5EF4-FFF2-40B4-BE49-F238E27FC236}">
                <a16:creationId xmlns:a16="http://schemas.microsoft.com/office/drawing/2014/main" id="{36A2AD3B-9C3E-591C-50D7-FACB410BA28A}"/>
              </a:ext>
            </a:extLst>
          </p:cNvPr>
          <p:cNvSpPr txBox="1"/>
          <p:nvPr/>
        </p:nvSpPr>
        <p:spPr>
          <a:xfrm>
            <a:off x="727587" y="1661651"/>
            <a:ext cx="5230761" cy="4247317"/>
          </a:xfrm>
          <a:prstGeom prst="rect">
            <a:avLst/>
          </a:prstGeom>
          <a:noFill/>
        </p:spPr>
        <p:txBody>
          <a:bodyPr wrap="square" rtlCol="0">
            <a:spAutoFit/>
          </a:bodyPr>
          <a:lstStyle/>
          <a:p>
            <a:pPr marL="285750" indent="-285750">
              <a:buFont typeface="Arial" panose="020B0604020202020204" pitchFamily="34" charset="0"/>
              <a:buChar char="•"/>
            </a:pPr>
            <a:r>
              <a:rPr lang="en-US" sz="1800" i="0" dirty="0">
                <a:effectLst/>
                <a:highlight>
                  <a:srgbClr val="FFFFFF"/>
                </a:highlight>
                <a:latin typeface="+mn-lt"/>
              </a:rPr>
              <a:t>Import PyGWalker and Pandas in Jupyter Notebook</a:t>
            </a: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r>
              <a:rPr lang="en-US" sz="1800" i="0" dirty="0">
                <a:effectLst/>
                <a:highlight>
                  <a:srgbClr val="FFFFFF"/>
                </a:highlight>
                <a:latin typeface="+mn-lt"/>
              </a:rPr>
              <a:t>Pass the pygwalker to the DataFrames</a:t>
            </a:r>
          </a:p>
          <a:p>
            <a:pPr marL="285750" indent="-285750">
              <a:buFont typeface="Arial" panose="020B0604020202020204" pitchFamily="34" charset="0"/>
              <a:buChar char="•"/>
            </a:pPr>
            <a:endParaRPr lang="en-US" sz="1800" dirty="0">
              <a:highlight>
                <a:srgbClr val="FFFFFF"/>
              </a:highlight>
              <a:latin typeface="+mn-lt"/>
            </a:endParaRPr>
          </a:p>
          <a:p>
            <a:pPr algn="l">
              <a:buFont typeface="Arial" panose="020B0604020202020204" pitchFamily="34" charset="0"/>
              <a:buChar char="•"/>
            </a:pPr>
            <a:r>
              <a:rPr lang="en-US" sz="1800" i="0" dirty="0">
                <a:effectLst/>
                <a:highlight>
                  <a:srgbClr val="FFFFFF"/>
                </a:highlight>
                <a:latin typeface="+mn-lt"/>
              </a:rPr>
              <a:t>  The Dataframe is divided into columns on the left, with a separation between numerical and non-numerical values.</a:t>
            </a:r>
          </a:p>
          <a:p>
            <a:pPr algn="l"/>
            <a:endParaRPr lang="en-US" sz="1800" i="0" dirty="0">
              <a:effectLst/>
              <a:highlight>
                <a:srgbClr val="FFFFFF"/>
              </a:highlight>
              <a:latin typeface="+mn-lt"/>
            </a:endParaRPr>
          </a:p>
          <a:p>
            <a:pPr algn="l">
              <a:buFont typeface="Arial" panose="020B0604020202020204" pitchFamily="34" charset="0"/>
              <a:buChar char="•"/>
            </a:pPr>
            <a:r>
              <a:rPr lang="en-US" sz="1800" i="0" dirty="0">
                <a:effectLst/>
                <a:highlight>
                  <a:srgbClr val="FFFFFF"/>
                </a:highlight>
                <a:latin typeface="+mn-lt"/>
              </a:rPr>
              <a:t>  After executing the cell, a visually appealing interface will display the variables present in the dataset, categorized according to their types.</a:t>
            </a:r>
          </a:p>
          <a:p>
            <a:pPr marL="285750" indent="-285750">
              <a:buFont typeface="Arial" panose="020B0604020202020204" pitchFamily="34" charset="0"/>
              <a:buChar char="•"/>
            </a:pPr>
            <a:endParaRPr lang="en-US" sz="1800" i="0" dirty="0">
              <a:effectLst/>
              <a:highlight>
                <a:srgbClr val="FFFFFF"/>
              </a:highlight>
              <a:latin typeface="+mn-lt"/>
            </a:endParaRPr>
          </a:p>
          <a:p>
            <a:pPr marL="285750" indent="-285750">
              <a:buFont typeface="Arial" panose="020B0604020202020204" pitchFamily="34" charset="0"/>
              <a:buChar char="•"/>
            </a:pPr>
            <a:endParaRPr lang="en-US" sz="1800" dirty="0">
              <a:latin typeface="+mn-lt"/>
            </a:endParaRPr>
          </a:p>
        </p:txBody>
      </p:sp>
      <p:sp>
        <p:nvSpPr>
          <p:cNvPr id="3" name="TextBox 2">
            <a:extLst>
              <a:ext uri="{FF2B5EF4-FFF2-40B4-BE49-F238E27FC236}">
                <a16:creationId xmlns:a16="http://schemas.microsoft.com/office/drawing/2014/main" id="{59B8B9BC-E284-CA09-FF77-A2E623A1D514}"/>
              </a:ext>
            </a:extLst>
          </p:cNvPr>
          <p:cNvSpPr txBox="1"/>
          <p:nvPr/>
        </p:nvSpPr>
        <p:spPr>
          <a:xfrm>
            <a:off x="727587" y="530942"/>
            <a:ext cx="5034116" cy="677108"/>
          </a:xfrm>
          <a:prstGeom prst="rect">
            <a:avLst/>
          </a:prstGeom>
          <a:noFill/>
        </p:spPr>
        <p:txBody>
          <a:bodyPr wrap="square" rtlCol="0">
            <a:spAutoFit/>
          </a:bodyPr>
          <a:lstStyle/>
          <a:p>
            <a:r>
              <a:rPr lang="en-US" sz="2400" b="1" dirty="0">
                <a:solidFill>
                  <a:srgbClr val="C00000"/>
                </a:solidFill>
                <a:latin typeface="+mn-lt"/>
              </a:rPr>
              <a:t>How does Pygwalker work?</a:t>
            </a:r>
          </a:p>
          <a:p>
            <a:endParaRPr lang="en-US" b="1" dirty="0">
              <a:solidFill>
                <a:srgbClr val="C00000"/>
              </a:solidFill>
            </a:endParaRPr>
          </a:p>
        </p:txBody>
      </p:sp>
      <p:sp>
        <p:nvSpPr>
          <p:cNvPr id="7" name="TextBox 6">
            <a:extLst>
              <a:ext uri="{FF2B5EF4-FFF2-40B4-BE49-F238E27FC236}">
                <a16:creationId xmlns:a16="http://schemas.microsoft.com/office/drawing/2014/main" id="{2D61F8B2-37C1-9678-8BFF-FCC347CFD225}"/>
              </a:ext>
            </a:extLst>
          </p:cNvPr>
          <p:cNvSpPr txBox="1"/>
          <p:nvPr/>
        </p:nvSpPr>
        <p:spPr>
          <a:xfrm>
            <a:off x="7108722" y="1397675"/>
            <a:ext cx="3795251" cy="2031325"/>
          </a:xfrm>
          <a:prstGeom prst="rect">
            <a:avLst/>
          </a:prstGeom>
          <a:noFill/>
        </p:spPr>
        <p:txBody>
          <a:bodyPr wrap="square" rtlCol="0">
            <a:spAutoFit/>
          </a:bodyPr>
          <a:lstStyle/>
          <a:p>
            <a:r>
              <a:rPr lang="en-US" sz="1800" dirty="0">
                <a:latin typeface="+mn-lt"/>
              </a:rPr>
              <a:t>Suppose we wish to analyze the sales data for a particular store throughout the year. Pygwalker offers a feature called filters for this purpose. By dragging and dropping fields into the Filter box, we can easily configure them.</a:t>
            </a:r>
          </a:p>
        </p:txBody>
      </p:sp>
      <p:sp>
        <p:nvSpPr>
          <p:cNvPr id="8" name="TextBox 7">
            <a:extLst>
              <a:ext uri="{FF2B5EF4-FFF2-40B4-BE49-F238E27FC236}">
                <a16:creationId xmlns:a16="http://schemas.microsoft.com/office/drawing/2014/main" id="{89232616-61D8-DC6E-A5F0-97CC87458DF6}"/>
              </a:ext>
            </a:extLst>
          </p:cNvPr>
          <p:cNvSpPr txBox="1"/>
          <p:nvPr/>
        </p:nvSpPr>
        <p:spPr>
          <a:xfrm>
            <a:off x="6823587" y="530942"/>
            <a:ext cx="4389614" cy="677108"/>
          </a:xfrm>
          <a:prstGeom prst="rect">
            <a:avLst/>
          </a:prstGeom>
          <a:noFill/>
        </p:spPr>
        <p:txBody>
          <a:bodyPr wrap="square" rtlCol="0">
            <a:spAutoFit/>
          </a:bodyPr>
          <a:lstStyle/>
          <a:p>
            <a:r>
              <a:rPr lang="en-US" sz="2400" b="1" dirty="0">
                <a:solidFill>
                  <a:srgbClr val="C00000"/>
                </a:solidFill>
                <a:latin typeface="+mn-lt"/>
              </a:rPr>
              <a:t>Charts Correlation, filter</a:t>
            </a:r>
          </a:p>
          <a:p>
            <a:endParaRPr lang="en-US" b="1" dirty="0">
              <a:solidFill>
                <a:srgbClr val="C00000"/>
              </a:solidFill>
            </a:endParaRPr>
          </a:p>
        </p:txBody>
      </p:sp>
      <p:pic>
        <p:nvPicPr>
          <p:cNvPr id="13" name="Picture 12">
            <a:extLst>
              <a:ext uri="{FF2B5EF4-FFF2-40B4-BE49-F238E27FC236}">
                <a16:creationId xmlns:a16="http://schemas.microsoft.com/office/drawing/2014/main" id="{E697ABB2-0116-11E9-9F8D-5629B79539E7}"/>
              </a:ext>
            </a:extLst>
          </p:cNvPr>
          <p:cNvPicPr>
            <a:picLocks noChangeAspect="1"/>
          </p:cNvPicPr>
          <p:nvPr/>
        </p:nvPicPr>
        <p:blipFill>
          <a:blip r:embed="rId5"/>
          <a:stretch>
            <a:fillRect/>
          </a:stretch>
        </p:blipFill>
        <p:spPr>
          <a:xfrm>
            <a:off x="6992239" y="3822439"/>
            <a:ext cx="4220962" cy="2504619"/>
          </a:xfrm>
          <a:prstGeom prst="rect">
            <a:avLst/>
          </a:prstGeom>
        </p:spPr>
      </p:pic>
    </p:spTree>
    <p:extLst>
      <p:ext uri="{BB962C8B-B14F-4D97-AF65-F5344CB8AC3E}">
        <p14:creationId xmlns:p14="http://schemas.microsoft.com/office/powerpoint/2010/main" val="243741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C013-C883-0643-7FB6-01BA612E7A50}"/>
              </a:ext>
            </a:extLst>
          </p:cNvPr>
          <p:cNvSpPr>
            <a:spLocks noGrp="1"/>
          </p:cNvSpPr>
          <p:nvPr>
            <p:ph type="title"/>
          </p:nvPr>
        </p:nvSpPr>
        <p:spPr/>
        <p:txBody>
          <a:bodyPr/>
          <a:lstStyle/>
          <a:p>
            <a:r>
              <a:rPr lang="en-IN" dirty="0">
                <a:solidFill>
                  <a:srgbClr val="C00000"/>
                </a:solidFill>
              </a:rPr>
              <a:t>Conclusion</a:t>
            </a:r>
            <a:endParaRPr lang="en-US" dirty="0">
              <a:solidFill>
                <a:srgbClr val="C00000"/>
              </a:solidFill>
            </a:endParaRPr>
          </a:p>
        </p:txBody>
      </p:sp>
      <p:sp>
        <p:nvSpPr>
          <p:cNvPr id="3" name="Slide Number Placeholder 2">
            <a:extLst>
              <a:ext uri="{FF2B5EF4-FFF2-40B4-BE49-F238E27FC236}">
                <a16:creationId xmlns:a16="http://schemas.microsoft.com/office/drawing/2014/main" id="{0AB8A5A4-0F66-371F-4C7E-0CFC564543C3}"/>
              </a:ext>
            </a:extLst>
          </p:cNvPr>
          <p:cNvSpPr>
            <a:spLocks noGrp="1"/>
          </p:cNvSpPr>
          <p:nvPr>
            <p:ph type="sldNum" idx="12"/>
          </p:nvPr>
        </p:nvSpPr>
        <p:spPr/>
        <p:txBody>
          <a:bodyPr/>
          <a:lstStyle/>
          <a:p>
            <a:fld id="{00000000-1234-1234-1234-123412341234}" type="slidenum">
              <a:rPr lang="en-US" smtClean="0"/>
              <a:pPr/>
              <a:t>6</a:t>
            </a:fld>
            <a:endParaRPr lang="en-US"/>
          </a:p>
        </p:txBody>
      </p:sp>
      <p:sp>
        <p:nvSpPr>
          <p:cNvPr id="4" name="TextBox 3">
            <a:extLst>
              <a:ext uri="{FF2B5EF4-FFF2-40B4-BE49-F238E27FC236}">
                <a16:creationId xmlns:a16="http://schemas.microsoft.com/office/drawing/2014/main" id="{1FA78477-AFA4-6653-5237-A2AF4C33A648}"/>
              </a:ext>
            </a:extLst>
          </p:cNvPr>
          <p:cNvSpPr txBox="1"/>
          <p:nvPr/>
        </p:nvSpPr>
        <p:spPr>
          <a:xfrm>
            <a:off x="1224116" y="2906305"/>
            <a:ext cx="9743768" cy="1200329"/>
          </a:xfrm>
          <a:prstGeom prst="rect">
            <a:avLst/>
          </a:prstGeom>
          <a:noFill/>
        </p:spPr>
        <p:txBody>
          <a:bodyPr wrap="square" rtlCol="0">
            <a:spAutoFit/>
          </a:bodyPr>
          <a:lstStyle/>
          <a:p>
            <a:r>
              <a:rPr lang="en-US" sz="1800" b="0" i="0" dirty="0">
                <a:effectLst/>
                <a:highlight>
                  <a:srgbClr val="FFFFFF"/>
                </a:highlight>
                <a:latin typeface="+mn-lt"/>
              </a:rPr>
              <a:t>PyGWalker offers a wide range of features. For instance, users can visualize aggregated data using different functions such as median, mean, standard deviation, count, sum, and more. Additionally, users can select from various plot styles, bin and log scale data, export images in PNG or SVG format, stack charts, and access numerous other functionalities.</a:t>
            </a:r>
            <a:endParaRPr lang="en-US" sz="1800" dirty="0">
              <a:latin typeface="+mn-lt"/>
            </a:endParaRPr>
          </a:p>
        </p:txBody>
      </p:sp>
    </p:spTree>
    <p:extLst>
      <p:ext uri="{BB962C8B-B14F-4D97-AF65-F5344CB8AC3E}">
        <p14:creationId xmlns:p14="http://schemas.microsoft.com/office/powerpoint/2010/main" val="262634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C4E4E58-B45F-4A33-8310-8124205F3B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4247</TotalTime>
  <Words>310</Words>
  <Application>Microsoft Office PowerPoint</Application>
  <PresentationFormat>Widescreen</PresentationFormat>
  <Paragraphs>39</Paragraphs>
  <Slides>7</Slides>
  <Notes>3</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7</vt:i4>
      </vt:variant>
    </vt:vector>
  </HeadingPairs>
  <TitlesOfParts>
    <vt:vector size="14" baseType="lpstr">
      <vt:lpstr>Arial</vt:lpstr>
      <vt:lpstr>Calibri</vt:lpstr>
      <vt:lpstr>Century Gothic</vt:lpstr>
      <vt:lpstr>Trebuchet MS</vt:lpstr>
      <vt:lpstr>1_Office Theme</vt:lpstr>
      <vt:lpstr>2_Office Theme</vt:lpstr>
      <vt:lpstr>think-cell Slide</vt:lpstr>
      <vt:lpstr>PyGWalker -  a visual guide to navigate Styles with Python</vt:lpstr>
      <vt:lpstr>Content</vt:lpstr>
      <vt:lpstr>A more efficient method to improve our data analysis and visualization in Jupyter Notebook using PyGWalker. This library converts our pandas and polars DataFrames into a user-friendly Tableau-style interface, making visual exploration easier.</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38</cp:revision>
  <dcterms:created xsi:type="dcterms:W3CDTF">2022-04-11T12:34:12Z</dcterms:created>
  <dcterms:modified xsi:type="dcterms:W3CDTF">2024-07-09T04:22:55Z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